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63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57FC4-8527-2422-2AF8-BD73DE907CBD}" v="106" dt="2024-07-04T10:01:13.637"/>
    <p1510:client id="{A676531B-4D81-CA52-F815-D63F59399DD3}" v="80" dt="2024-07-03T08:15:34.223"/>
    <p1510:client id="{B43546A6-8AD3-C74D-E25E-E115A059E617}" v="2" dt="2024-07-02T11:53:11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997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191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064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3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8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2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1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0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5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9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4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91F18EF7-BE1E-4ECB-84D4-67C2B4D8F095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638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11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7">
            <a:extLst>
              <a:ext uri="{FF2B5EF4-FFF2-40B4-BE49-F238E27FC236}">
                <a16:creationId xmlns:a16="http://schemas.microsoft.com/office/drawing/2014/main" id="{A599224A-F219-4DF9-8183-F7C098A5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9" descr="Immagine che contiene interno, vestiti, persona, testo&#10;&#10;Descrizione generata automaticamente">
            <a:extLst>
              <a:ext uri="{FF2B5EF4-FFF2-40B4-BE49-F238E27FC236}">
                <a16:creationId xmlns:a16="http://schemas.microsoft.com/office/drawing/2014/main" id="{CDFC48A0-D280-88A5-72C4-064B73C63C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42" b="219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3" name="Oval 39">
            <a:extLst>
              <a:ext uri="{FF2B5EF4-FFF2-40B4-BE49-F238E27FC236}">
                <a16:creationId xmlns:a16="http://schemas.microsoft.com/office/drawing/2014/main" id="{CC3B9006-4406-4E2F-8B42-6A968FCC8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993" y="1165193"/>
            <a:ext cx="4527613" cy="45276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27D25B4-87E9-A106-54FE-FAF567676A24}"/>
              </a:ext>
            </a:extLst>
          </p:cNvPr>
          <p:cNvSpPr txBox="1"/>
          <p:nvPr/>
        </p:nvSpPr>
        <p:spPr>
          <a:xfrm>
            <a:off x="1677353" y="2523835"/>
            <a:ext cx="3153258" cy="200660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spc="1300" err="1">
                <a:solidFill>
                  <a:srgbClr val="000000"/>
                </a:solidFill>
                <a:latin typeface="Century Schoolbook"/>
                <a:ea typeface="+mj-ea"/>
                <a:cs typeface="+mj-cs"/>
              </a:rPr>
              <a:t>BONUSdonne</a:t>
            </a:r>
            <a:endParaRPr lang="en-US" sz="4000" cap="all" spc="1300" dirty="0">
              <a:solidFill>
                <a:srgbClr val="000000"/>
              </a:solidFill>
              <a:latin typeface="Century Schoolbook"/>
              <a:ea typeface="+mj-ea"/>
              <a:cs typeface="+mj-cs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spc="1300" dirty="0">
                <a:solidFill>
                  <a:srgbClr val="000000"/>
                </a:solidFill>
                <a:latin typeface="Century Schoolbook"/>
                <a:ea typeface="+mj-ea"/>
                <a:cs typeface="+mj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3194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06CCDAE-0A4A-4C57-86B8-1F328D743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 descr="Immagine che contiene interno, Capelli rasta, Accessorio di moda, persona&#10;&#10;Descrizione generata automaticamente">
            <a:extLst>
              <a:ext uri="{FF2B5EF4-FFF2-40B4-BE49-F238E27FC236}">
                <a16:creationId xmlns:a16="http://schemas.microsoft.com/office/drawing/2014/main" id="{A7AB5520-FF10-BB36-D965-ED95AA582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4" r="1" b="23776"/>
          <a:stretch/>
        </p:blipFill>
        <p:spPr>
          <a:xfrm>
            <a:off x="-1" y="1"/>
            <a:ext cx="8437419" cy="6857999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E128A23-424F-41CE-9C96-0C2384BC5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638010" y="67499"/>
            <a:ext cx="5161398" cy="8437420"/>
          </a:xfrm>
          <a:custGeom>
            <a:avLst/>
            <a:gdLst>
              <a:gd name="connsiteX0" fmla="*/ 2192785 w 2192785"/>
              <a:gd name="connsiteY0" fmla="*/ 3807381 h 3807381"/>
              <a:gd name="connsiteX1" fmla="*/ 0 w 2192785"/>
              <a:gd name="connsiteY1" fmla="*/ 3807381 h 3807381"/>
              <a:gd name="connsiteX2" fmla="*/ 0 w 2192785"/>
              <a:gd name="connsiteY2" fmla="*/ 0 h 3807381"/>
              <a:gd name="connsiteX3" fmla="*/ 2192785 w 2192785"/>
              <a:gd name="connsiteY3" fmla="*/ 0 h 38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785" h="3807381">
                <a:moveTo>
                  <a:pt x="2192785" y="3807381"/>
                </a:moveTo>
                <a:lnTo>
                  <a:pt x="0" y="3807381"/>
                </a:lnTo>
                <a:lnTo>
                  <a:pt x="0" y="0"/>
                </a:lnTo>
                <a:lnTo>
                  <a:pt x="2192785" y="0"/>
                </a:ln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rgbClr val="000000">
                  <a:alpha val="58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51F9122-EC78-4319-BEF3-3BAC59103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9048782" y="851150"/>
            <a:ext cx="3940765" cy="2309454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C4F2EB3-B40A-458E-A48D-484FD9535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3855" y="742946"/>
            <a:ext cx="3920496" cy="5365173"/>
          </a:xfrm>
          <a:custGeom>
            <a:avLst/>
            <a:gdLst>
              <a:gd name="connsiteX0" fmla="*/ 0 w 1738307"/>
              <a:gd name="connsiteY0" fmla="*/ 0 h 3276601"/>
              <a:gd name="connsiteX1" fmla="*/ 1738307 w 1738307"/>
              <a:gd name="connsiteY1" fmla="*/ 0 h 3276601"/>
              <a:gd name="connsiteX2" fmla="*/ 1738307 w 1738307"/>
              <a:gd name="connsiteY2" fmla="*/ 3276601 h 3276601"/>
              <a:gd name="connsiteX3" fmla="*/ 0 w 1738307"/>
              <a:gd name="connsiteY3" fmla="*/ 3276601 h 3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07" h="3276601">
                <a:moveTo>
                  <a:pt x="0" y="0"/>
                </a:moveTo>
                <a:lnTo>
                  <a:pt x="1738307" y="0"/>
                </a:lnTo>
                <a:lnTo>
                  <a:pt x="1738307" y="3276601"/>
                </a:lnTo>
                <a:lnTo>
                  <a:pt x="0" y="327660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1890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A6406D-B8D8-44F2-01EA-B77A7CF10DB6}"/>
              </a:ext>
            </a:extLst>
          </p:cNvPr>
          <p:cNvSpPr txBox="1"/>
          <p:nvPr/>
        </p:nvSpPr>
        <p:spPr>
          <a:xfrm>
            <a:off x="8126868" y="1226127"/>
            <a:ext cx="2960952" cy="447501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1700">
                <a:solidFill>
                  <a:srgbClr val="000000"/>
                </a:solidFill>
                <a:latin typeface="+mj-lt"/>
              </a:rPr>
              <a:t>Il D.L. numero 60/2024, ribattezzato Decreto Coesione e in vigore dal 8 maggio, al fine di favorire le pari opportunità nel mercato del lavoro, anche nell’ambito della zona economica speciale unica per il mezzogiorno, </a:t>
            </a:r>
            <a:r>
              <a:rPr lang="en-US" sz="1700" b="1">
                <a:solidFill>
                  <a:srgbClr val="000000"/>
                </a:solidFill>
                <a:latin typeface="+mj-lt"/>
              </a:rPr>
              <a:t>contempla all’articolo 23 uno sgravio contributivo per i datori di lavoro privati che assumono lavoratrici svantaggiate</a:t>
            </a:r>
            <a:r>
              <a:rPr lang="en-US" sz="1700">
                <a:solidFill>
                  <a:srgbClr val="000000"/>
                </a:solidFill>
                <a:latin typeface="+mj-lt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41852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ED2F08D-1D29-4936-B7D6-9F88442A0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CC75C7-D8A5-44A4-92E4-A0797BB6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207106" cy="201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C727D49-D2FD-46AD-8B1A-11C9E5D9A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997298" y="3248167"/>
            <a:ext cx="8194701" cy="3608015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DB1C2B-A281-41EA-98EB-489A3DCD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2614" y="1739386"/>
            <a:ext cx="9666748" cy="4294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dist="190500" dir="270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1333AC-A3B4-6801-56A0-002163F98954}"/>
              </a:ext>
            </a:extLst>
          </p:cNvPr>
          <p:cNvSpPr txBox="1"/>
          <p:nvPr/>
        </p:nvSpPr>
        <p:spPr>
          <a:xfrm>
            <a:off x="2284076" y="2022603"/>
            <a:ext cx="8438383" cy="311878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Da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settembre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2024 le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aziende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che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assumono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una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donna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disoccupata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sono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esonerate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al 100% dal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versamento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dei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contributi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previdenziali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, con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esclusione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dei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premi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e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contributi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dovuti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all’Inail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fino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a un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massimo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di 650£ al mese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quindi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l’ammontare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dei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contributi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non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versati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non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può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eccedere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la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soglia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mensile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di 15,600 euro per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ciascuna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lavoratrice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e,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comunque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Symbol"/>
              <a:buChar char="•"/>
            </a:pPr>
            <a:endParaRPr lang="en-US" sz="2000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Symbol"/>
              <a:buChar char="•"/>
            </a:pPr>
            <a:r>
              <a:rPr lang="en-US" sz="2000" i="1" err="1">
                <a:solidFill>
                  <a:srgbClr val="000000"/>
                </a:solidFill>
                <a:latin typeface="Times New Roman"/>
                <a:cs typeface="Times New Roman"/>
              </a:rPr>
              <a:t>nei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err="1">
                <a:solidFill>
                  <a:srgbClr val="000000"/>
                </a:solidFill>
                <a:latin typeface="Times New Roman"/>
                <a:cs typeface="Times New Roman"/>
              </a:rPr>
              <a:t>limiti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di </a:t>
            </a:r>
            <a:r>
              <a:rPr lang="en-US" sz="2000" i="1" err="1">
                <a:solidFill>
                  <a:srgbClr val="000000"/>
                </a:solidFill>
                <a:latin typeface="Times New Roman"/>
                <a:cs typeface="Times New Roman"/>
              </a:rPr>
              <a:t>spesa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err="1">
                <a:solidFill>
                  <a:srgbClr val="000000"/>
                </a:solidFill>
                <a:latin typeface="Times New Roman"/>
                <a:cs typeface="Times New Roman"/>
              </a:rPr>
              <a:t>pubblica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err="1">
                <a:solidFill>
                  <a:srgbClr val="000000"/>
                </a:solidFill>
                <a:latin typeface="Times New Roman"/>
                <a:cs typeface="Times New Roman"/>
              </a:rPr>
              <a:t>autorizzati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, di cui al comma 4, </a:t>
            </a:r>
            <a:r>
              <a:rPr lang="en-US" sz="2000" i="1" err="1">
                <a:solidFill>
                  <a:srgbClr val="000000"/>
                </a:solidFill>
                <a:latin typeface="Times New Roman"/>
                <a:cs typeface="Times New Roman"/>
              </a:rPr>
              <a:t>articolo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23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Symbol"/>
              <a:buChar char="•"/>
            </a:pPr>
            <a:r>
              <a:rPr lang="en-US" sz="2000" i="1" err="1">
                <a:solidFill>
                  <a:srgbClr val="000000"/>
                </a:solidFill>
                <a:latin typeface="Times New Roman"/>
                <a:cs typeface="Times New Roman"/>
              </a:rPr>
              <a:t>nel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rispetto </a:t>
            </a:r>
            <a:r>
              <a:rPr lang="en-US" sz="2000" i="1" err="1">
                <a:solidFill>
                  <a:srgbClr val="000000"/>
                </a:solidFill>
                <a:latin typeface="Times New Roman"/>
                <a:cs typeface="Times New Roman"/>
              </a:rPr>
              <a:t>delle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procedure, </a:t>
            </a:r>
            <a:r>
              <a:rPr lang="en-US" sz="2000" i="1" err="1">
                <a:solidFill>
                  <a:srgbClr val="000000"/>
                </a:solidFill>
                <a:latin typeface="Times New Roman"/>
                <a:cs typeface="Times New Roman"/>
              </a:rPr>
              <a:t>dei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err="1">
                <a:solidFill>
                  <a:srgbClr val="000000"/>
                </a:solidFill>
                <a:latin typeface="Times New Roman"/>
                <a:cs typeface="Times New Roman"/>
              </a:rPr>
              <a:t>vincoli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err="1">
                <a:solidFill>
                  <a:srgbClr val="000000"/>
                </a:solidFill>
                <a:latin typeface="Times New Roman"/>
                <a:cs typeface="Times New Roman"/>
              </a:rPr>
              <a:t>territoriali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e </a:t>
            </a:r>
            <a:r>
              <a:rPr lang="en-US" sz="2000" i="1" err="1">
                <a:solidFill>
                  <a:srgbClr val="000000"/>
                </a:solidFill>
                <a:latin typeface="Times New Roman"/>
                <a:cs typeface="Times New Roman"/>
              </a:rPr>
              <a:t>dei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err="1">
                <a:solidFill>
                  <a:srgbClr val="000000"/>
                </a:solidFill>
                <a:latin typeface="Times New Roman"/>
                <a:cs typeface="Times New Roman"/>
              </a:rPr>
              <a:t>criteri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di </a:t>
            </a:r>
            <a:r>
              <a:rPr lang="en-US" sz="2000" i="1" err="1">
                <a:solidFill>
                  <a:srgbClr val="000000"/>
                </a:solidFill>
                <a:latin typeface="Times New Roman"/>
                <a:cs typeface="Times New Roman"/>
              </a:rPr>
              <a:t>ammissibilità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err="1">
                <a:solidFill>
                  <a:srgbClr val="000000"/>
                </a:solidFill>
                <a:latin typeface="Times New Roman"/>
                <a:cs typeface="Times New Roman"/>
              </a:rPr>
              <a:t>previsti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dal Programma Nazionale Giovani, Donne e Lavoro 2021- 2027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endParaRPr lang="en-US" sz="14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81AC8B-1BBD-06CB-4416-08529FDF9455}"/>
              </a:ext>
            </a:extLst>
          </p:cNvPr>
          <p:cNvSpPr txBox="1"/>
          <p:nvPr/>
        </p:nvSpPr>
        <p:spPr>
          <a:xfrm>
            <a:off x="9351818" y="612733"/>
            <a:ext cx="2743199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sz="1600" b="1" i="1" u="sng" dirty="0">
                <a:latin typeface="Times New Roman"/>
              </a:rPr>
              <a:t>Il bonus ha durata massima di 2 anni e si applica alle donne di tutte le età che sono disoccupate almeno da 6 mesi (se risiedono al Sud) o da 24 mesi (se risiedono altrove).</a:t>
            </a:r>
            <a:r>
              <a:rPr lang="it-IT" sz="1600" b="1" i="1" u="sng" dirty="0">
                <a:latin typeface="Times New Roman"/>
                <a:ea typeface="Times New Roman"/>
                <a:cs typeface="Times New Roman"/>
              </a:rPr>
              <a:t> </a:t>
            </a:r>
            <a:endParaRPr lang="it-IT" sz="1600" b="1" i="1" u="sng" dirty="0"/>
          </a:p>
        </p:txBody>
      </p:sp>
    </p:spTree>
    <p:extLst>
      <p:ext uri="{BB962C8B-B14F-4D97-AF65-F5344CB8AC3E}">
        <p14:creationId xmlns:p14="http://schemas.microsoft.com/office/powerpoint/2010/main" val="338142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0C614264-BA32-414F-95BE-0A30CC072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EFAF97D-6B36-C8A4-F6F8-B2F3F1CE368D}"/>
              </a:ext>
            </a:extLst>
          </p:cNvPr>
          <p:cNvSpPr txBox="1"/>
          <p:nvPr/>
        </p:nvSpPr>
        <p:spPr>
          <a:xfrm>
            <a:off x="5282828" y="1123662"/>
            <a:ext cx="6475228" cy="178410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spc="700" dirty="0">
                <a:latin typeface="Avenir Next LT Pro"/>
                <a:ea typeface="+mj-ea"/>
                <a:cs typeface="Forte Forward"/>
              </a:rPr>
              <a:t>Quali </a:t>
            </a:r>
            <a:r>
              <a:rPr lang="en-US" sz="2800" cap="all" spc="700" err="1">
                <a:solidFill>
                  <a:srgbClr val="FF0000"/>
                </a:solidFill>
                <a:latin typeface="Avenir Next LT Pro"/>
                <a:ea typeface="+mj-ea"/>
                <a:cs typeface="Forte Forward"/>
              </a:rPr>
              <a:t>criteri</a:t>
            </a:r>
            <a:r>
              <a:rPr lang="en-US" sz="2800" cap="all" spc="700" dirty="0">
                <a:latin typeface="Avenir Next LT Pro"/>
                <a:ea typeface="+mj-ea"/>
                <a:cs typeface="Forte Forward"/>
              </a:rPr>
              <a:t> </a:t>
            </a:r>
            <a:r>
              <a:rPr lang="en-US" sz="2800" cap="all" spc="700" err="1">
                <a:latin typeface="Avenir Next LT Pro"/>
                <a:ea typeface="+mj-ea"/>
                <a:cs typeface="Forte Forward"/>
              </a:rPr>
              <a:t>devono</a:t>
            </a:r>
            <a:r>
              <a:rPr lang="en-US" sz="2800" cap="all" spc="700" dirty="0">
                <a:latin typeface="Avenir Next LT Pro"/>
                <a:ea typeface="+mj-ea"/>
                <a:cs typeface="Forte Forward"/>
              </a:rPr>
              <a:t> </a:t>
            </a:r>
            <a:r>
              <a:rPr lang="en-US" sz="3200" cap="all" spc="700" err="1">
                <a:latin typeface="Avenir Next LT Pro"/>
                <a:ea typeface="+mj-ea"/>
                <a:cs typeface="Forte Forward"/>
              </a:rPr>
              <a:t>rispettare</a:t>
            </a:r>
            <a:r>
              <a:rPr lang="en-US" sz="2800" cap="all" spc="700" dirty="0">
                <a:latin typeface="Avenir Next LT Pro"/>
                <a:ea typeface="+mj-ea"/>
                <a:cs typeface="Forte Forward"/>
              </a:rPr>
              <a:t> le </a:t>
            </a:r>
            <a:r>
              <a:rPr lang="en-US" sz="2800" cap="all" spc="700" err="1">
                <a:latin typeface="Avenir Next LT Pro"/>
                <a:ea typeface="+mj-ea"/>
                <a:cs typeface="Forte Forward"/>
              </a:rPr>
              <a:t>aziende</a:t>
            </a:r>
            <a:r>
              <a:rPr lang="en-US" sz="2800" cap="all" spc="700" dirty="0">
                <a:latin typeface="Avenir Next LT Pro"/>
                <a:ea typeface="+mj-ea"/>
                <a:cs typeface="Forte Forward"/>
              </a:rPr>
              <a:t> per </a:t>
            </a:r>
            <a:r>
              <a:rPr lang="en-US" sz="2800" cap="all" spc="700" err="1">
                <a:latin typeface="Avenir Next LT Pro"/>
                <a:ea typeface="+mj-ea"/>
                <a:cs typeface="Forte Forward"/>
              </a:rPr>
              <a:t>usufruire</a:t>
            </a:r>
            <a:r>
              <a:rPr lang="en-US" sz="2800" cap="all" spc="700" dirty="0">
                <a:latin typeface="Avenir Next LT Pro"/>
                <a:ea typeface="+mj-ea"/>
                <a:cs typeface="Forte Forward"/>
              </a:rPr>
              <a:t> del Bonus Donne?</a:t>
            </a: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5401B466-517B-4B8B-A80A-FD0ECAECF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665415"/>
            <a:ext cx="693472" cy="31925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1A42EF36-E4B3-4B8C-A6B8-4C12B704C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225" y="2678732"/>
            <a:ext cx="2706010" cy="3600124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Bonus donne 2024: 400 euro al mese e assunzione privilegiata, chi può già  chiederlo - gentechevainmontagna">
            <a:extLst>
              <a:ext uri="{FF2B5EF4-FFF2-40B4-BE49-F238E27FC236}">
                <a16:creationId xmlns:a16="http://schemas.microsoft.com/office/drawing/2014/main" id="{C25F4259-DDA3-DFDC-ADCB-C18035AD7F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248" b="-2"/>
          <a:stretch/>
        </p:blipFill>
        <p:spPr>
          <a:xfrm>
            <a:off x="235929" y="96335"/>
            <a:ext cx="4625350" cy="4625350"/>
          </a:xfrm>
          <a:custGeom>
            <a:avLst/>
            <a:gdLst/>
            <a:ahLst/>
            <a:cxnLst/>
            <a:rect l="l" t="t" r="r" b="b"/>
            <a:pathLst>
              <a:path w="4625350" h="4625350">
                <a:moveTo>
                  <a:pt x="2312675" y="0"/>
                </a:moveTo>
                <a:cubicBezTo>
                  <a:pt x="3589930" y="0"/>
                  <a:pt x="4625350" y="1035420"/>
                  <a:pt x="4625350" y="2312675"/>
                </a:cubicBezTo>
                <a:cubicBezTo>
                  <a:pt x="4625350" y="3589930"/>
                  <a:pt x="3589930" y="4625350"/>
                  <a:pt x="2312675" y="4625350"/>
                </a:cubicBezTo>
                <a:cubicBezTo>
                  <a:pt x="1035420" y="4625350"/>
                  <a:pt x="0" y="3589930"/>
                  <a:pt x="0" y="2312675"/>
                </a:cubicBezTo>
                <a:cubicBezTo>
                  <a:pt x="0" y="1035420"/>
                  <a:pt x="1035420" y="0"/>
                  <a:pt x="2312675" y="0"/>
                </a:cubicBezTo>
                <a:close/>
              </a:path>
            </a:pathLst>
          </a:custGeom>
          <a:effectLst>
            <a:outerShdw dist="165100" dir="8100000" algn="tr" rotWithShape="0">
              <a:schemeClr val="tx1"/>
            </a:outerShdw>
          </a:effectLst>
        </p:spPr>
      </p:pic>
      <p:sp>
        <p:nvSpPr>
          <p:cNvPr id="24" name="Rectangle 17">
            <a:extLst>
              <a:ext uri="{FF2B5EF4-FFF2-40B4-BE49-F238E27FC236}">
                <a16:creationId xmlns:a16="http://schemas.microsoft.com/office/drawing/2014/main" id="{40705285-5CED-426B-BB57-F586C6764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986521" y="-1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BB045FB-DBDE-AA70-E9C2-26C5A7D4A36D}"/>
              </a:ext>
            </a:extLst>
          </p:cNvPr>
          <p:cNvSpPr txBox="1"/>
          <p:nvPr/>
        </p:nvSpPr>
        <p:spPr>
          <a:xfrm>
            <a:off x="5196411" y="3429495"/>
            <a:ext cx="6997766" cy="33181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2000" err="1">
                <a:latin typeface="Times New Roman"/>
                <a:cs typeface="Times New Roman"/>
              </a:rPr>
              <a:t>L’azienda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deve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realizzare</a:t>
            </a:r>
            <a:r>
              <a:rPr lang="en-US" sz="2000" dirty="0">
                <a:latin typeface="Times New Roman"/>
                <a:cs typeface="Times New Roman"/>
              </a:rPr>
              <a:t> un </a:t>
            </a:r>
            <a:r>
              <a:rPr lang="en-US" sz="2000" err="1">
                <a:latin typeface="Times New Roman"/>
                <a:cs typeface="Times New Roman"/>
              </a:rPr>
              <a:t>incremento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occupazionale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netto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calcolato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sulla</a:t>
            </a:r>
            <a:r>
              <a:rPr lang="en-US" sz="2000" dirty="0">
                <a:latin typeface="Times New Roman"/>
                <a:cs typeface="Times New Roman"/>
              </a:rPr>
              <a:t> base </a:t>
            </a:r>
            <a:r>
              <a:rPr lang="en-US" sz="2000" err="1">
                <a:latin typeface="Times New Roman"/>
                <a:cs typeface="Times New Roman"/>
              </a:rPr>
              <a:t>della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differenza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tra</a:t>
            </a:r>
            <a:r>
              <a:rPr lang="en-US" sz="2000" dirty="0">
                <a:latin typeface="Times New Roman"/>
                <a:cs typeface="Times New Roman"/>
              </a:rPr>
              <a:t> il </a:t>
            </a:r>
            <a:r>
              <a:rPr lang="en-US" sz="2000" err="1">
                <a:latin typeface="Times New Roman"/>
                <a:cs typeface="Times New Roman"/>
              </a:rPr>
              <a:t>numero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dei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lavoratori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occupati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rilevato</a:t>
            </a:r>
            <a:r>
              <a:rPr lang="en-US" sz="2000" dirty="0">
                <a:latin typeface="Times New Roman"/>
                <a:cs typeface="Times New Roman"/>
              </a:rPr>
              <a:t> in </a:t>
            </a:r>
            <a:r>
              <a:rPr lang="en-US" sz="2000" err="1">
                <a:latin typeface="Times New Roman"/>
                <a:cs typeface="Times New Roman"/>
              </a:rPr>
              <a:t>ciascun</a:t>
            </a:r>
            <a:r>
              <a:rPr lang="en-US" sz="2000" dirty="0">
                <a:latin typeface="Times New Roman"/>
                <a:cs typeface="Times New Roman"/>
              </a:rPr>
              <a:t> mese e il </a:t>
            </a:r>
            <a:r>
              <a:rPr lang="en-US" sz="2000" err="1">
                <a:latin typeface="Times New Roman"/>
                <a:cs typeface="Times New Roman"/>
              </a:rPr>
              <a:t>numero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dei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lavoratori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mediamente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occupati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nei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dodici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mesi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precedenti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2000" dirty="0">
                <a:latin typeface="Times New Roman"/>
                <a:cs typeface="Times New Roman"/>
              </a:rPr>
              <a:t>Il bonus non </a:t>
            </a:r>
            <a:r>
              <a:rPr lang="en-US" sz="2000" err="1">
                <a:latin typeface="Times New Roman"/>
                <a:cs typeface="Times New Roman"/>
              </a:rPr>
              <a:t>viene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applicato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Symbol"/>
              <a:buChar char="•"/>
            </a:pPr>
            <a:r>
              <a:rPr lang="en-US" sz="2000" err="1">
                <a:latin typeface="Times New Roman"/>
                <a:cs typeface="Times New Roman"/>
              </a:rPr>
              <a:t>nei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rapporti</a:t>
            </a:r>
            <a:r>
              <a:rPr lang="en-US" sz="2000" dirty="0">
                <a:latin typeface="Times New Roman"/>
                <a:cs typeface="Times New Roman"/>
              </a:rPr>
              <a:t> di </a:t>
            </a:r>
            <a:r>
              <a:rPr lang="en-US" sz="2000" err="1">
                <a:latin typeface="Times New Roman"/>
                <a:cs typeface="Times New Roman"/>
              </a:rPr>
              <a:t>lavoro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domestico</a:t>
            </a:r>
            <a:r>
              <a:rPr lang="en-US" sz="2000" dirty="0">
                <a:latin typeface="Times New Roman"/>
                <a:cs typeface="Times New Roman"/>
              </a:rPr>
              <a:t> e di </a:t>
            </a:r>
            <a:r>
              <a:rPr lang="en-US" sz="2000" err="1">
                <a:latin typeface="Times New Roman"/>
                <a:cs typeface="Times New Roman"/>
              </a:rPr>
              <a:t>apprendistato</a:t>
            </a:r>
            <a:endParaRPr lang="en-US" sz="2000">
              <a:latin typeface="Times New Roman"/>
              <a:cs typeface="Times New Roman"/>
            </a:endParaRP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Symbo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se </a:t>
            </a:r>
            <a:r>
              <a:rPr lang="en-US" sz="2000" err="1">
                <a:latin typeface="Times New Roman"/>
                <a:cs typeface="Times New Roman"/>
              </a:rPr>
              <a:t>l’azienda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usufruisce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già</a:t>
            </a:r>
            <a:r>
              <a:rPr lang="en-US" sz="2000" dirty="0">
                <a:latin typeface="Times New Roman"/>
                <a:cs typeface="Times New Roman"/>
              </a:rPr>
              <a:t> di </a:t>
            </a:r>
            <a:r>
              <a:rPr lang="en-US" sz="2000" err="1">
                <a:latin typeface="Times New Roman"/>
                <a:cs typeface="Times New Roman"/>
              </a:rPr>
              <a:t>altri</a:t>
            </a:r>
            <a:r>
              <a:rPr lang="en-US" sz="2000" dirty="0">
                <a:latin typeface="Times New Roman"/>
                <a:cs typeface="Times New Roman"/>
              </a:rPr>
              <a:t> tipi di </a:t>
            </a:r>
            <a:r>
              <a:rPr lang="en-US" sz="2000" err="1">
                <a:latin typeface="Times New Roman"/>
                <a:cs typeface="Times New Roman"/>
              </a:rPr>
              <a:t>esoneri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contributivi</a:t>
            </a:r>
            <a:endParaRPr lang="en-US" sz="2000">
              <a:latin typeface="Times New Roman"/>
              <a:cs typeface="Times New Roman"/>
            </a:endParaRP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Symbo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per le </a:t>
            </a:r>
            <a:r>
              <a:rPr lang="en-US" sz="2000" err="1">
                <a:latin typeface="Times New Roman"/>
                <a:cs typeface="Times New Roman"/>
              </a:rPr>
              <a:t>assunzioni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nel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settore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pubblico</a:t>
            </a:r>
            <a:endParaRPr lang="en-US" sz="2000">
              <a:latin typeface="Times New Roman"/>
              <a:cs typeface="Times New Roman"/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endParaRPr lang="en-US" sz="15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994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9">
            <a:extLst>
              <a:ext uri="{FF2B5EF4-FFF2-40B4-BE49-F238E27FC236}">
                <a16:creationId xmlns:a16="http://schemas.microsoft.com/office/drawing/2014/main" id="{4DE89493-AC86-4DB9-8963-3671DDEBE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E92C7B-2E4D-620E-D7D5-7B92CCD52B64}"/>
              </a:ext>
            </a:extLst>
          </p:cNvPr>
          <p:cNvSpPr txBox="1"/>
          <p:nvPr/>
        </p:nvSpPr>
        <p:spPr>
          <a:xfrm>
            <a:off x="399020" y="1259155"/>
            <a:ext cx="6489012" cy="150719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cap="all" spc="700" dirty="0">
                <a:latin typeface="Avenir Next LT Pro Light"/>
                <a:ea typeface="+mj-ea"/>
                <a:cs typeface="+mj-cs"/>
              </a:rPr>
              <a:t>Ma </a:t>
            </a:r>
            <a:r>
              <a:rPr lang="en-US" sz="3000" cap="all" spc="700" err="1">
                <a:latin typeface="Avenir Next LT Pro Light"/>
                <a:ea typeface="+mj-ea"/>
                <a:cs typeface="+mj-cs"/>
              </a:rPr>
              <a:t>perché</a:t>
            </a:r>
            <a:r>
              <a:rPr lang="en-US" sz="3000" cap="all" spc="700" dirty="0">
                <a:latin typeface="Avenir Next LT Pro Light"/>
                <a:ea typeface="+mj-ea"/>
                <a:cs typeface="+mj-cs"/>
              </a:rPr>
              <a:t> il </a:t>
            </a:r>
            <a:r>
              <a:rPr lang="en-US" sz="3000" cap="all" spc="700" err="1">
                <a:latin typeface="Avenir Next LT Pro Light"/>
                <a:ea typeface="+mj-ea"/>
                <a:cs typeface="+mj-cs"/>
              </a:rPr>
              <a:t>decreto</a:t>
            </a:r>
            <a:r>
              <a:rPr lang="en-US" sz="3000" cap="all" spc="700" dirty="0">
                <a:latin typeface="Avenir Next LT Pro Light"/>
                <a:ea typeface="+mj-ea"/>
                <a:cs typeface="+mj-cs"/>
              </a:rPr>
              <a:t> </a:t>
            </a:r>
            <a:r>
              <a:rPr lang="en-US" sz="3000" cap="all" spc="700" err="1">
                <a:latin typeface="Avenir Next LT Pro Light"/>
                <a:ea typeface="+mj-ea"/>
                <a:cs typeface="+mj-cs"/>
              </a:rPr>
              <a:t>interviene</a:t>
            </a:r>
            <a:r>
              <a:rPr lang="en-US" sz="3000" cap="all" spc="700" dirty="0">
                <a:latin typeface="Avenir Next LT Pro Light"/>
                <a:ea typeface="+mj-ea"/>
                <a:cs typeface="+mj-cs"/>
              </a:rPr>
              <a:t> </a:t>
            </a:r>
            <a:r>
              <a:rPr lang="en-US" sz="3000" cap="all" spc="700" err="1">
                <a:latin typeface="Avenir Next LT Pro Light"/>
                <a:ea typeface="+mj-ea"/>
                <a:cs typeface="+mj-cs"/>
              </a:rPr>
              <a:t>su</a:t>
            </a:r>
            <a:r>
              <a:rPr lang="en-US" sz="3000" cap="all" spc="700" dirty="0">
                <a:latin typeface="Avenir Next LT Pro Light"/>
                <a:ea typeface="+mj-ea"/>
                <a:cs typeface="+mj-cs"/>
              </a:rPr>
              <a:t> </a:t>
            </a:r>
            <a:r>
              <a:rPr lang="en-US" sz="3000" cap="all" spc="700" err="1">
                <a:latin typeface="Avenir Next LT Pro Light"/>
                <a:ea typeface="+mj-ea"/>
                <a:cs typeface="+mj-cs"/>
              </a:rPr>
              <a:t>queste</a:t>
            </a:r>
            <a:r>
              <a:rPr lang="en-US" sz="3000" cap="all" spc="700" dirty="0">
                <a:latin typeface="Avenir Next LT Pro Light"/>
                <a:ea typeface="+mj-ea"/>
                <a:cs typeface="+mj-cs"/>
              </a:rPr>
              <a:t> </a:t>
            </a:r>
            <a:r>
              <a:rPr lang="en-US" sz="3000" cap="all" spc="700" err="1">
                <a:solidFill>
                  <a:srgbClr val="FF0000"/>
                </a:solidFill>
                <a:latin typeface="Avenir Next LT Pro Light"/>
                <a:ea typeface="+mj-ea"/>
                <a:cs typeface="+mj-cs"/>
              </a:rPr>
              <a:t>tre</a:t>
            </a:r>
            <a:r>
              <a:rPr lang="en-US" sz="3000" cap="all" spc="700" dirty="0">
                <a:solidFill>
                  <a:srgbClr val="FF0000"/>
                </a:solidFill>
                <a:latin typeface="Avenir Next LT Pro Light"/>
                <a:ea typeface="+mj-ea"/>
                <a:cs typeface="+mj-cs"/>
              </a:rPr>
              <a:t> </a:t>
            </a:r>
            <a:r>
              <a:rPr lang="en-US" sz="3000" b="1" i="1" cap="all" spc="700" err="1">
                <a:solidFill>
                  <a:srgbClr val="FF0000"/>
                </a:solidFill>
                <a:latin typeface="Avenir Next LT Pro Light"/>
                <a:ea typeface="+mj-ea"/>
                <a:cs typeface="+mj-cs"/>
              </a:rPr>
              <a:t>categorie</a:t>
            </a:r>
            <a:r>
              <a:rPr lang="en-US" sz="3000" b="1" i="1" cap="all" spc="700" dirty="0">
                <a:latin typeface="Avenir Next LT Pro Light"/>
                <a:ea typeface="+mj-ea"/>
                <a:cs typeface="+mj-cs"/>
              </a:rPr>
              <a:t> </a:t>
            </a:r>
            <a:r>
              <a:rPr lang="en-US" sz="3000" cap="all" spc="700" dirty="0">
                <a:latin typeface="Avenir Next LT Pro Light"/>
                <a:ea typeface="+mj-ea"/>
                <a:cs typeface="+mj-cs"/>
              </a:rPr>
              <a:t>di </a:t>
            </a:r>
            <a:r>
              <a:rPr lang="en-US" sz="3000" cap="all" spc="700" err="1">
                <a:latin typeface="Avenir Next LT Pro Light"/>
                <a:ea typeface="+mj-ea"/>
                <a:cs typeface="+mj-cs"/>
              </a:rPr>
              <a:t>lavoratori</a:t>
            </a:r>
            <a:r>
              <a:rPr lang="en-US" sz="2600" cap="all" spc="700" dirty="0"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BDAC9C0A-BBCA-4B9F-8ADF-5B2CCB19F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0A484EA-3045-35B3-8AA2-9CAD90A9158E}"/>
              </a:ext>
            </a:extLst>
          </p:cNvPr>
          <p:cNvSpPr txBox="1"/>
          <p:nvPr/>
        </p:nvSpPr>
        <p:spPr>
          <a:xfrm>
            <a:off x="735486" y="3063339"/>
            <a:ext cx="6151044" cy="355567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130000"/>
              </a:lnSpc>
              <a:spcAft>
                <a:spcPts val="600"/>
              </a:spcAft>
            </a:pPr>
            <a:r>
              <a:rPr lang="en-US" sz="2000" err="1">
                <a:latin typeface="Times New Roman"/>
                <a:cs typeface="Times New Roman"/>
              </a:rPr>
              <a:t>Perché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</a:p>
          <a:p>
            <a:pPr marL="285750" indent="-228600">
              <a:lnSpc>
                <a:spcPct val="130000"/>
              </a:lnSpc>
              <a:spcAft>
                <a:spcPts val="600"/>
              </a:spcAft>
              <a:buFont typeface="Symbo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In Italia il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tasso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di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disoccupazione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giovanile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(15-24 anni) è del 22% ben </a:t>
            </a:r>
            <a:r>
              <a:rPr lang="en-US" sz="2000" dirty="0" err="1">
                <a:latin typeface="Times New Roman"/>
                <a:cs typeface="Times New Roman"/>
              </a:rPr>
              <a:t>nove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punti</a:t>
            </a:r>
            <a:r>
              <a:rPr lang="en-US" sz="2000" dirty="0">
                <a:latin typeface="Times New Roman"/>
                <a:cs typeface="Times New Roman"/>
              </a:rPr>
              <a:t> al di sopra </a:t>
            </a:r>
            <a:r>
              <a:rPr lang="en-US" sz="2000" dirty="0" err="1">
                <a:latin typeface="Times New Roman"/>
                <a:cs typeface="Times New Roman"/>
              </a:rPr>
              <a:t>della</a:t>
            </a:r>
            <a:r>
              <a:rPr lang="en-US" sz="2000" dirty="0">
                <a:latin typeface="Times New Roman"/>
                <a:cs typeface="Times New Roman"/>
              </a:rPr>
              <a:t> media UE. </a:t>
            </a:r>
          </a:p>
          <a:p>
            <a:pPr marL="285750" indent="-228600">
              <a:lnSpc>
                <a:spcPct val="130000"/>
              </a:lnSpc>
              <a:spcAft>
                <a:spcPts val="600"/>
              </a:spcAft>
              <a:buFont typeface="Symbo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In Italia il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tasso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di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occupazione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femminile</a:t>
            </a:r>
            <a:r>
              <a:rPr lang="en-US" sz="2000" dirty="0">
                <a:latin typeface="Times New Roman"/>
                <a:cs typeface="Times New Roman"/>
              </a:rPr>
              <a:t> è del 55%, 14 </a:t>
            </a:r>
            <a:r>
              <a:rPr lang="en-US" sz="2000" dirty="0" err="1">
                <a:latin typeface="Times New Roman"/>
                <a:cs typeface="Times New Roman"/>
              </a:rPr>
              <a:t>punti</a:t>
            </a:r>
            <a:r>
              <a:rPr lang="en-US" sz="2000" dirty="0">
                <a:latin typeface="Times New Roman"/>
                <a:cs typeface="Times New Roman"/>
              </a:rPr>
              <a:t> al di sotto </a:t>
            </a:r>
            <a:r>
              <a:rPr lang="en-US" sz="2000" dirty="0" err="1">
                <a:latin typeface="Times New Roman"/>
                <a:cs typeface="Times New Roman"/>
              </a:rPr>
              <a:t>della</a:t>
            </a:r>
            <a:r>
              <a:rPr lang="en-US" sz="2000" dirty="0">
                <a:latin typeface="Times New Roman"/>
                <a:cs typeface="Times New Roman"/>
              </a:rPr>
              <a:t> media UE.</a:t>
            </a:r>
          </a:p>
          <a:p>
            <a:pPr marL="285750" indent="-228600">
              <a:lnSpc>
                <a:spcPct val="130000"/>
              </a:lnSpc>
              <a:spcAft>
                <a:spcPts val="600"/>
              </a:spcAft>
              <a:buFont typeface="Symbo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Il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tasso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di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occupazione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del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Mezzogiorno</a:t>
            </a:r>
            <a:r>
              <a:rPr lang="en-US" sz="2000" dirty="0">
                <a:latin typeface="Times New Roman"/>
                <a:cs typeface="Times New Roman"/>
              </a:rPr>
              <a:t> è del 48%, </a:t>
            </a:r>
            <a:r>
              <a:rPr lang="en-US" sz="2000" dirty="0" err="1">
                <a:latin typeface="Times New Roman"/>
                <a:cs typeface="Times New Roman"/>
              </a:rPr>
              <a:t>contro</a:t>
            </a:r>
            <a:r>
              <a:rPr lang="en-US" sz="2000" dirty="0">
                <a:latin typeface="Times New Roman"/>
                <a:cs typeface="Times New Roman"/>
              </a:rPr>
              <a:t> il 69% del Nord.</a:t>
            </a:r>
          </a:p>
          <a:p>
            <a:pPr indent="-228600">
              <a:lnSpc>
                <a:spcPct val="130000"/>
              </a:lnSpc>
              <a:spcAft>
                <a:spcPts val="600"/>
              </a:spcAft>
            </a:pPr>
            <a:endParaRPr lang="en-US" sz="2000">
              <a:latin typeface="+mj-lt"/>
            </a:endParaRP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1B784CEF-F6B1-4D62-86B3-F2A7C4EFB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898835" y="2400301"/>
            <a:ext cx="3293165" cy="4457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25">
            <a:extLst>
              <a:ext uri="{FF2B5EF4-FFF2-40B4-BE49-F238E27FC236}">
                <a16:creationId xmlns:a16="http://schemas.microsoft.com/office/drawing/2014/main" id="{148D47FD-99F1-4F70-A0B7-DE3FFDD3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613106" y="2199165"/>
            <a:ext cx="5418842" cy="1713240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 descr="Immagine che contiene schermata, testo, design, mano&#10;&#10;Descrizione generata automaticamente">
            <a:extLst>
              <a:ext uri="{FF2B5EF4-FFF2-40B4-BE49-F238E27FC236}">
                <a16:creationId xmlns:a16="http://schemas.microsoft.com/office/drawing/2014/main" id="{316A7688-B00D-36DB-4A87-40BA795999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35" r="32107" b="2"/>
          <a:stretch/>
        </p:blipFill>
        <p:spPr>
          <a:xfrm>
            <a:off x="7607343" y="907476"/>
            <a:ext cx="3784558" cy="5027899"/>
          </a:xfrm>
          <a:custGeom>
            <a:avLst/>
            <a:gdLst/>
            <a:ahLst/>
            <a:cxnLst/>
            <a:rect l="l" t="t" r="r" b="b"/>
            <a:pathLst>
              <a:path w="2093843" h="1948070">
                <a:moveTo>
                  <a:pt x="0" y="0"/>
                </a:moveTo>
                <a:lnTo>
                  <a:pt x="2093843" y="0"/>
                </a:lnTo>
                <a:lnTo>
                  <a:pt x="2093843" y="1948070"/>
                </a:lnTo>
                <a:lnTo>
                  <a:pt x="0" y="1948070"/>
                </a:lnTo>
                <a:close/>
              </a:path>
            </a:pathLst>
          </a:custGeom>
          <a:effectLst>
            <a:outerShdw dist="165100" dir="2700000" algn="tl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83364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26600D-C1B8-D07F-EABC-95E8F888A5B7}"/>
              </a:ext>
            </a:extLst>
          </p:cNvPr>
          <p:cNvSpPr txBox="1"/>
          <p:nvPr/>
        </p:nvSpPr>
        <p:spPr>
          <a:xfrm>
            <a:off x="160263" y="1062869"/>
            <a:ext cx="4982276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600" dirty="0">
                <a:latin typeface="Avenir Next LT Pro Light"/>
                <a:cs typeface="Forte Forward"/>
              </a:rPr>
              <a:t>Bonus giovani, Bonus donne e bonus ZES</a:t>
            </a:r>
            <a:r>
              <a:rPr lang="it-IT" sz="3200" dirty="0">
                <a:latin typeface="Avenir Next LT Pro Light"/>
                <a:cs typeface="Forte Forward"/>
              </a:rPr>
              <a:t>( Zona</a:t>
            </a:r>
            <a:endParaRPr lang="it-IT" sz="3200" dirty="0">
              <a:latin typeface="Avenir Next LT Pro"/>
              <a:cs typeface="Forte Forward"/>
            </a:endParaRPr>
          </a:p>
          <a:p>
            <a:r>
              <a:rPr lang="it-IT" sz="3200" dirty="0">
                <a:latin typeface="Avenir Next LT Pro Light"/>
                <a:cs typeface="Forte Forward"/>
              </a:rPr>
              <a:t>Economica</a:t>
            </a:r>
            <a:endParaRPr lang="it-IT" sz="3200" dirty="0"/>
          </a:p>
          <a:p>
            <a:r>
              <a:rPr lang="it-IT" sz="3200" dirty="0">
                <a:latin typeface="Avenir Next LT Pro Light"/>
                <a:cs typeface="Forte Forward"/>
              </a:rPr>
              <a:t>Speciale per il Mezzogiorno)</a:t>
            </a:r>
            <a:r>
              <a:rPr lang="it-IT" sz="3600" dirty="0">
                <a:latin typeface="Avenir Next LT Pro Light"/>
                <a:cs typeface="Forte Forward"/>
              </a:rPr>
              <a:t> </a:t>
            </a:r>
            <a:r>
              <a:rPr lang="it-IT" sz="3600" dirty="0">
                <a:solidFill>
                  <a:srgbClr val="FF0000"/>
                </a:solidFill>
                <a:latin typeface="Avenir Next LT Pro Light"/>
                <a:cs typeface="Forte Forward"/>
              </a:rPr>
              <a:t>riducono i contributi</a:t>
            </a:r>
            <a:r>
              <a:rPr lang="it-IT" sz="3600" dirty="0">
                <a:latin typeface="Avenir Next LT Pro Light"/>
                <a:cs typeface="Forte Forward"/>
              </a:rPr>
              <a:t> a carico delle aziende</a:t>
            </a:r>
            <a:endParaRPr lang="it-IT"/>
          </a:p>
        </p:txBody>
      </p:sp>
      <p:pic>
        <p:nvPicPr>
          <p:cNvPr id="5" name="Immagine 4" descr="Immagine che contiene testo, schermata, Carattere, cerchio&#10;&#10;Descrizione generata automaticamente">
            <a:extLst>
              <a:ext uri="{FF2B5EF4-FFF2-40B4-BE49-F238E27FC236}">
                <a16:creationId xmlns:a16="http://schemas.microsoft.com/office/drawing/2014/main" id="{63B274D0-BACD-CD5F-5F52-2F990C61E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4" t="30848" b="257"/>
          <a:stretch/>
        </p:blipFill>
        <p:spPr>
          <a:xfrm>
            <a:off x="6302857" y="847244"/>
            <a:ext cx="5318910" cy="447529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C3860C-4FF5-8B98-E72F-DE3D07956DD3}"/>
              </a:ext>
            </a:extLst>
          </p:cNvPr>
          <p:cNvSpPr txBox="1"/>
          <p:nvPr/>
        </p:nvSpPr>
        <p:spPr>
          <a:xfrm>
            <a:off x="1735667" y="6000749"/>
            <a:ext cx="847936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i="1" u="sng" dirty="0">
                <a:latin typeface="Times New Roman"/>
                <a:cs typeface="Times New Roman"/>
              </a:rPr>
              <a:t>Ad oggi i contributi a carico del datore di lavoro rappresentano la metà delle trattenute dallo stipendio lordo</a:t>
            </a:r>
          </a:p>
        </p:txBody>
      </p:sp>
    </p:spTree>
    <p:extLst>
      <p:ext uri="{BB962C8B-B14F-4D97-AF65-F5344CB8AC3E}">
        <p14:creationId xmlns:p14="http://schemas.microsoft.com/office/powerpoint/2010/main" val="1057680147"/>
      </p:ext>
    </p:extLst>
  </p:cSld>
  <p:clrMapOvr>
    <a:masterClrMapping/>
  </p:clrMapOvr>
</p:sld>
</file>

<file path=ppt/theme/theme1.xml><?xml version="1.0" encoding="utf-8"?>
<a:theme xmlns:a="http://schemas.openxmlformats.org/drawingml/2006/main" name="VeniceBeachVTI">
  <a:themeElements>
    <a:clrScheme name="Venice Beach">
      <a:dk1>
        <a:sysClr val="windowText" lastClr="000000"/>
      </a:dk1>
      <a:lt1>
        <a:sysClr val="window" lastClr="FFFFFF"/>
      </a:lt1>
      <a:dk2>
        <a:srgbClr val="2B3E3D"/>
      </a:dk2>
      <a:lt2>
        <a:srgbClr val="FEF3EB"/>
      </a:lt2>
      <a:accent1>
        <a:srgbClr val="FE8542"/>
      </a:accent1>
      <a:accent2>
        <a:srgbClr val="EC6D60"/>
      </a:accent2>
      <a:accent3>
        <a:srgbClr val="CDA32B"/>
      </a:accent3>
      <a:accent4>
        <a:srgbClr val="EE66A7"/>
      </a:accent4>
      <a:accent5>
        <a:srgbClr val="EA5F48"/>
      </a:accent5>
      <a:accent6>
        <a:srgbClr val="C8466B"/>
      </a:accent6>
      <a:hlink>
        <a:srgbClr val="E46153"/>
      </a:hlink>
      <a:folHlink>
        <a:srgbClr val="CF63B0"/>
      </a:folHlink>
    </a:clrScheme>
    <a:fontScheme name="Avenir 1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69839BBA-F383-4FFD-B56A-E36ACE43E09D}" vid="{060D2740-A69C-444A-B833-E03D333ADD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VeniceBeachVTI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/>
  <cp:revision>326</cp:revision>
  <dcterms:created xsi:type="dcterms:W3CDTF">2024-06-28T12:49:12Z</dcterms:created>
  <dcterms:modified xsi:type="dcterms:W3CDTF">2024-07-04T10:01:51Z</dcterms:modified>
</cp:coreProperties>
</file>